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4DCB-E674-4F13-A1F8-2730A9F03E3D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0954-06AF-4BCE-A4F8-3DD488461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80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4DCB-E674-4F13-A1F8-2730A9F03E3D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0954-06AF-4BCE-A4F8-3DD488461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95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4DCB-E674-4F13-A1F8-2730A9F03E3D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0954-06AF-4BCE-A4F8-3DD488461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43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4DCB-E674-4F13-A1F8-2730A9F03E3D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0954-06AF-4BCE-A4F8-3DD488461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50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4DCB-E674-4F13-A1F8-2730A9F03E3D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0954-06AF-4BCE-A4F8-3DD488461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32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4DCB-E674-4F13-A1F8-2730A9F03E3D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0954-06AF-4BCE-A4F8-3DD488461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89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4DCB-E674-4F13-A1F8-2730A9F03E3D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0954-06AF-4BCE-A4F8-3DD488461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37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4DCB-E674-4F13-A1F8-2730A9F03E3D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0954-06AF-4BCE-A4F8-3DD488461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8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4DCB-E674-4F13-A1F8-2730A9F03E3D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0954-06AF-4BCE-A4F8-3DD488461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21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4DCB-E674-4F13-A1F8-2730A9F03E3D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0954-06AF-4BCE-A4F8-3DD488461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50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4DCB-E674-4F13-A1F8-2730A9F03E3D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0954-06AF-4BCE-A4F8-3DD488461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07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24DCB-E674-4F13-A1F8-2730A9F03E3D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D0954-06AF-4BCE-A4F8-3DD4884610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77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4624"/>
            <a:ext cx="7772400" cy="1470025"/>
          </a:xfrm>
        </p:spPr>
        <p:txBody>
          <a:bodyPr/>
          <a:lstStyle/>
          <a:p>
            <a:r>
              <a:rPr lang="cs-CZ" u="sng" dirty="0" smtClean="0"/>
              <a:t>Botanická Zahrada Troja</a:t>
            </a:r>
            <a:endParaRPr lang="cs-CZ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19872" y="1341929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effectLst/>
              </a:rPr>
              <a:t>Botanická zahrada Praha je příspěvkovou organizací Magistrátu hlavního města Prahy.</a:t>
            </a:r>
            <a:r>
              <a:rPr lang="cs-CZ" sz="1600" b="1" dirty="0" smtClean="0">
                <a:effectLst/>
              </a:rPr>
              <a:t/>
            </a:r>
            <a:br>
              <a:rPr lang="cs-CZ" sz="1600" b="1" dirty="0" smtClean="0">
                <a:effectLst/>
              </a:rPr>
            </a:br>
            <a:r>
              <a:rPr lang="cs-CZ" sz="1600" dirty="0" smtClean="0">
                <a:effectLst/>
              </a:rPr>
              <a:t>Rozkládá se na pravém břehu Vltavy, na území tvořeném vltavskou terasou a svahy trojské kotliny. Svou činnost zahájila v roce 1969, a řadí se tak mezi nejmladší botanické zahrady České republiky.</a:t>
            </a:r>
            <a:br>
              <a:rPr lang="cs-CZ" sz="1600" dirty="0" smtClean="0">
                <a:effectLst/>
              </a:rPr>
            </a:br>
            <a:r>
              <a:rPr lang="cs-CZ" sz="1600" dirty="0" smtClean="0">
                <a:effectLst/>
              </a:rPr>
              <a:t>V zahradě se nachází tropický skleník vybavený nejmodernějšími technologiemi, historická vinice sv. Kláry i meditační Japonská zahrada, celkově téměř 30 ha upravených expozičních ploch. Postupně se realizují nové expozice, zařízení pro pěstování rostlin a vědeckou práci spojenou s činností zahrady. </a:t>
            </a:r>
          </a:p>
          <a:p>
            <a:r>
              <a:rPr lang="cs-CZ" sz="1600" dirty="0" smtClean="0"/>
              <a:t>V botanické zahradě je asi 22 tisíc druhů rostlin.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1757428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u="sng" dirty="0" smtClean="0"/>
              <a:t>Rozvrh:</a:t>
            </a:r>
          </a:p>
          <a:p>
            <a:r>
              <a:rPr lang="cs-CZ" sz="1600" dirty="0" smtClean="0"/>
              <a:t>8.6.2015 : Venkovní expozice</a:t>
            </a:r>
          </a:p>
          <a:p>
            <a:r>
              <a:rPr lang="cs-CZ" sz="1600" dirty="0" smtClean="0"/>
              <a:t>9.6.2015 : Skleník Fata Morgana</a:t>
            </a:r>
          </a:p>
          <a:p>
            <a:r>
              <a:rPr lang="cs-CZ" sz="1600" dirty="0" smtClean="0"/>
              <a:t>10.-11.6.2015 : Zpracování</a:t>
            </a:r>
            <a:endParaRPr lang="cs-CZ" sz="1600" dirty="0"/>
          </a:p>
        </p:txBody>
      </p:sp>
      <p:pic>
        <p:nvPicPr>
          <p:cNvPr id="1026" name="Picture 2" descr="C:\Users\ucebna\Desktop\Nová složka\bot zah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1680" cy="134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cebna\Desktop\Nová složka\bot zahr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9" cy="134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028384" y="1341930"/>
            <a:ext cx="1017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Koniklec je symbolem botanické zahrady</a:t>
            </a:r>
            <a:endParaRPr lang="cs-CZ" sz="1200" dirty="0"/>
          </a:p>
        </p:txBody>
      </p:sp>
      <p:pic>
        <p:nvPicPr>
          <p:cNvPr id="5123" name="Picture 3" descr="C:\Users\Ucebna\Desktop\Botanická zahrada 2015\IMG_6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2704995" cy="18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cebna\Desktop\Botanická zahrada 2015\IMG_68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2704995" cy="173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780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cebna\Desktop\Botanická zahrada 2015\IMG_6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88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cebna\Desktop\Botanická zahrada 2015\IMG_6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" y="0"/>
            <a:ext cx="9144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91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cebna\Desktop\Botanická zahrada 2015\IMG_6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75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cebna\Desktop\Botanická zahrada 2015\IMG_68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9"/>
            <a:ext cx="9142473" cy="685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15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cebna\Desktop\Botanická zahrada 2015\IMG_67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9" y="0"/>
            <a:ext cx="914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18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cebna\Desktop\Botanická zahrada 2015\IMG_6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47" y="-9525"/>
            <a:ext cx="9159947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079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cebna\Desktop\Nová složka\bot zahr 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237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66247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100" u="sng" dirty="0" smtClean="0"/>
              <a:t>Venkovní Expozice:</a:t>
            </a:r>
          </a:p>
          <a:p>
            <a:r>
              <a:rPr lang="cs-CZ" sz="3100" dirty="0"/>
              <a:t>S</a:t>
            </a:r>
            <a:r>
              <a:rPr lang="cs-CZ" sz="3100" dirty="0" smtClean="0">
                <a:effectLst/>
              </a:rPr>
              <a:t>lavnostně otevřena v roce 1992.</a:t>
            </a:r>
          </a:p>
          <a:p>
            <a:r>
              <a:rPr lang="cs-CZ" sz="3100" dirty="0" smtClean="0">
                <a:effectLst/>
              </a:rPr>
              <a:t>1997 slavnostně otevřena Japonská zahrada.</a:t>
            </a:r>
          </a:p>
          <a:p>
            <a:r>
              <a:rPr lang="cs-CZ" sz="3100" dirty="0" smtClean="0">
                <a:effectLst/>
              </a:rPr>
              <a:t>Tvoří ji jak tradičně pojatá meditativní část, tak část sbírková s rostlinami pocházejícími ze sběrů v oblasti Japonska a Číny.  Každoročně se zde koná oblíbená výstava bonsají.</a:t>
            </a:r>
          </a:p>
          <a:p>
            <a:r>
              <a:rPr lang="cs-CZ" sz="3100" dirty="0" smtClean="0">
                <a:effectLst/>
              </a:rPr>
              <a:t>Duben 2004  přidružena  památkově chráněná Vinice sv. Kláry.</a:t>
            </a:r>
          </a:p>
          <a:p>
            <a:r>
              <a:rPr lang="cs-CZ" sz="3100" dirty="0" smtClean="0">
                <a:effectLst/>
              </a:rPr>
              <a:t>2011 samostatné části propojeny v jeden celek. Vznik  jednotné expozice na ploše téměř 25 hektarů, která je návštěvníkům přístupná celoročně.  </a:t>
            </a:r>
          </a:p>
          <a:p>
            <a:r>
              <a:rPr lang="cs-CZ" sz="3100" dirty="0" smtClean="0">
                <a:effectLst/>
              </a:rPr>
              <a:t>V současnosti se i nadále pracuje na tvorbě nových expozic a rozvoji těch stávajících.</a:t>
            </a:r>
          </a:p>
          <a:p>
            <a:r>
              <a:rPr lang="cs-CZ" sz="3100" dirty="0" smtClean="0"/>
              <a:t>N</a:t>
            </a:r>
            <a:r>
              <a:rPr lang="cs-CZ" sz="3100" dirty="0" smtClean="0">
                <a:effectLst/>
              </a:rPr>
              <a:t>ávštěvníkům jsou k dispozici pítka a množství lavic, kde si mohou během procházky expozicemi odpočinout. Jsou doplňovány i různé dekorační a informační prvky, které mají za cíl návštěvu zahrady zpříjemnit a přiblížit ji více také hendikepovaným návštěvníkům.</a:t>
            </a:r>
          </a:p>
          <a:p>
            <a:r>
              <a:rPr lang="cs-CZ" sz="3100" dirty="0" smtClean="0">
                <a:effectLst/>
              </a:rPr>
              <a:t>Koncepce zahrady přináší nejen poznání, ale i relaxaci, estetické uspokojení a prostor, kam je možné se v dnešní hektické době uchýlit do klidu.</a:t>
            </a:r>
          </a:p>
          <a:p>
            <a:pPr marL="0" indent="0">
              <a:buNone/>
            </a:pPr>
            <a:endParaRPr lang="cs-CZ" u="sng" dirty="0"/>
          </a:p>
        </p:txBody>
      </p:sp>
      <p:pic>
        <p:nvPicPr>
          <p:cNvPr id="2050" name="Picture 2" descr="C:\Users\ucebna\Desktop\Nová složka\bot zahr ven ex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21839"/>
            <a:ext cx="1763688" cy="121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6624736"/>
          </a:xfrm>
        </p:spPr>
        <p:txBody>
          <a:bodyPr/>
          <a:lstStyle/>
          <a:p>
            <a:pPr marL="0" indent="0">
              <a:buNone/>
            </a:pPr>
            <a:r>
              <a:rPr lang="cs-CZ" sz="2000" u="sng" dirty="0" smtClean="0"/>
              <a:t>Skleník Fata Morgana:</a:t>
            </a:r>
          </a:p>
          <a:p>
            <a:r>
              <a:rPr lang="cs-CZ" sz="2000" dirty="0"/>
              <a:t>N</a:t>
            </a:r>
            <a:r>
              <a:rPr lang="cs-CZ" sz="2000" dirty="0" smtClean="0">
                <a:effectLst/>
              </a:rPr>
              <a:t>achází se mimo areál venkovních expozic , na prosluněném jižním svahu trojské stráně. Moderní stavba s esovitým půdorysem je zapuštěna do skalnatého terénu. Přirozeně členitého povrchu </a:t>
            </a:r>
            <a:r>
              <a:rPr lang="cs-CZ" sz="2000" dirty="0" smtClean="0"/>
              <a:t>je zde</a:t>
            </a:r>
            <a:r>
              <a:rPr lang="cs-CZ" sz="2000" dirty="0" smtClean="0">
                <a:effectLst/>
              </a:rPr>
              <a:t> využito k terasovité výsadbě rostlin. Vzniká tak pozoruhodná expoziční plocha o rozloze cca 1750 metrů čtverečních, která svým originálním řešením činí z Faty Morgany evropský unikát.</a:t>
            </a:r>
          </a:p>
          <a:p>
            <a:r>
              <a:rPr lang="cs-CZ" sz="2000" dirty="0"/>
              <a:t>J</a:t>
            </a:r>
            <a:r>
              <a:rPr lang="cs-CZ" sz="2000" dirty="0" smtClean="0">
                <a:effectLst/>
              </a:rPr>
              <a:t>e rozdělen do tří samostatných částí s rozdílnou teplotou a vlhkostí vzduchu, v nichž se návštěvník postupně seznamuje s rostlinstvem tropického a i subtropického  pásma.</a:t>
            </a:r>
          </a:p>
          <a:p>
            <a:endParaRPr lang="cs-CZ" sz="2000" dirty="0"/>
          </a:p>
          <a:p>
            <a:endParaRPr lang="cs-CZ" sz="2000" dirty="0" smtClean="0">
              <a:effectLst/>
            </a:endParaRPr>
          </a:p>
          <a:p>
            <a:endParaRPr lang="cs-CZ" sz="2000" dirty="0"/>
          </a:p>
          <a:p>
            <a:endParaRPr lang="cs-CZ" sz="2000" dirty="0" smtClean="0">
              <a:effectLst/>
            </a:endParaRPr>
          </a:p>
          <a:p>
            <a:r>
              <a:rPr lang="cs-CZ" sz="2000" dirty="0" smtClean="0"/>
              <a:t>Délka skleníku 130 m</a:t>
            </a:r>
          </a:p>
          <a:p>
            <a:r>
              <a:rPr lang="cs-CZ" sz="2000" dirty="0" smtClean="0">
                <a:effectLst/>
              </a:rPr>
              <a:t>Šířka skleníku 17 m</a:t>
            </a:r>
          </a:p>
          <a:p>
            <a:endParaRPr lang="cs-CZ" sz="2000" dirty="0" smtClean="0"/>
          </a:p>
          <a:p>
            <a:pPr marL="0" indent="0">
              <a:buNone/>
            </a:pPr>
            <a:endParaRPr lang="cs-CZ" u="sng" dirty="0"/>
          </a:p>
        </p:txBody>
      </p:sp>
      <p:pic>
        <p:nvPicPr>
          <p:cNvPr id="3074" name="Picture 2" descr="C:\Users\ucebna\Desktop\Nová složka\bot zarh skl fat morg 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14322"/>
            <a:ext cx="6336704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962164" y="4300486"/>
            <a:ext cx="6260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By Karolina 7.B</a:t>
            </a:r>
            <a:endParaRPr lang="cs-CZ" sz="1000" dirty="0"/>
          </a:p>
        </p:txBody>
      </p:sp>
      <p:pic>
        <p:nvPicPr>
          <p:cNvPr id="2" name="Picture 2" descr="C:\Users\Ucebna\Desktop\Botanická zahrada 2015\IMG_68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41168"/>
            <a:ext cx="2494633" cy="17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cebna\Desktop\Botanická zahrada 2015\IMG_68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1168"/>
            <a:ext cx="2549873" cy="17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0522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624736"/>
          </a:xfrm>
        </p:spPr>
        <p:txBody>
          <a:bodyPr>
            <a:normAutofit/>
          </a:bodyPr>
          <a:lstStyle/>
          <a:p>
            <a:r>
              <a:rPr lang="cs-CZ" sz="2000" dirty="0" smtClean="0">
                <a:effectLst/>
              </a:rPr>
              <a:t>Úvodní část je věnována suchomilné vegetaci suchých tropů a subtropů. Návštěvníka nejprve uvítá suchý australský buš a ukázka vzácné flóry z ostrova Madagaskar. Dále se seznámí s suchomilnou vegetací jižního Mexika a několika oblastí Afriky. </a:t>
            </a:r>
          </a:p>
          <a:p>
            <a:r>
              <a:rPr lang="cs-CZ" sz="2000" dirty="0" smtClean="0">
                <a:effectLst/>
              </a:rPr>
              <a:t>Prostřední a současně největší část skleníku představuje nížinný deštný les vlhkých tropů. Největší část tropického lesa je tvořena rostlinným společenstvem Jižní Ameriky a vybraných středoamerických lokalit, další části jsou vyhrazeny flóře Austrálie a Oceánie, Afriky a Madagaskaru, Vietnamu, </a:t>
            </a:r>
            <a:r>
              <a:rPr lang="cs-CZ" sz="2000" dirty="0" err="1" smtClean="0">
                <a:effectLst/>
              </a:rPr>
              <a:t>Sundských</a:t>
            </a:r>
            <a:r>
              <a:rPr lang="cs-CZ" sz="2000" dirty="0" smtClean="0">
                <a:effectLst/>
              </a:rPr>
              <a:t> ostrovů a Filipín. Návštěvník se může potěšit pozorováním života v tropických jezerech, nebo se může na chvíli pozastavit na vyhlídkové terase a za zvuku blízkého vodopádu vstřebávat atmosféru pralesa. </a:t>
            </a:r>
          </a:p>
          <a:p>
            <a:r>
              <a:rPr lang="cs-CZ" sz="2000" dirty="0" smtClean="0">
                <a:effectLst/>
              </a:rPr>
              <a:t>Poslední, chlazená část skleníku přibližuje drsné prostředí vysokých hor. Zastoupeny jsou zde rostliny amerických And, horských oblastí pevninské i ostrovní Asie a subtropické jižní Afriky. Centrální část expozice je věnována vzácné vegetaci stolových hor Venezuely.</a:t>
            </a:r>
            <a:endParaRPr lang="cs-CZ" sz="2000" dirty="0"/>
          </a:p>
        </p:txBody>
      </p:sp>
      <p:pic>
        <p:nvPicPr>
          <p:cNvPr id="4098" name="Picture 2" descr="C:\Users\ucebna\Desktop\Nová složka\bot zahr mot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373216"/>
            <a:ext cx="194421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cebna\Desktop\Botanická zahrada 2015\IMG_68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69160"/>
            <a:ext cx="338437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cebna\Desktop\Botanická zahrada 2015\IMG_68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26645"/>
            <a:ext cx="1989423" cy="151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8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 smtClean="0"/>
              <a:t>Historie:</a:t>
            </a:r>
            <a:endParaRPr lang="cs-CZ" sz="2000" dirty="0" smtClean="0"/>
          </a:p>
          <a:p>
            <a:r>
              <a:rPr lang="cs-CZ" sz="1400" dirty="0" smtClean="0"/>
              <a:t>Pražská botanická zahrada byla zřízena v roce 1968, oficiálně začala existovat k 1.lednu 1969.</a:t>
            </a:r>
          </a:p>
          <a:p>
            <a:r>
              <a:rPr lang="cs-CZ" sz="1400" dirty="0" smtClean="0"/>
              <a:t>Až do roku 1992 nebyla zahrada nikdy celoročně otevřena pro veřejnost.</a:t>
            </a:r>
          </a:p>
          <a:p>
            <a:r>
              <a:rPr lang="cs-CZ" sz="1400" dirty="0" smtClean="0"/>
              <a:t>Soutěž na projekt tropického skleníku byla vyhlášena na jaře 1995. Jejím vítězem se stal architekt Zdeněk Deyl. Stavba skleníku Fata Morgana se protáhla. Pro veřejnost se úplně otevřel v červnu 2004.</a:t>
            </a:r>
          </a:p>
          <a:p>
            <a:r>
              <a:rPr lang="cs-CZ" sz="1400" dirty="0" smtClean="0"/>
              <a:t>V roce 1995 byla botanické zahradě do správy svěřena památkově chráněná vinice sv. Kláry. Od roku 2005 je vinice zpřístupněna celoročně.</a:t>
            </a:r>
          </a:p>
          <a:p>
            <a:r>
              <a:rPr lang="cs-CZ" sz="1400" dirty="0" smtClean="0"/>
              <a:t>Rok 2011 byl pro botanickou zahradu rokem přelomovým. K 1.dubnu sloučila roztříštěné venkovní expozice (nazývané: Areál Jih, Areál Sever a Zdarma přístupné expozice) v jeden celek. Venkovní expozice Botanické zahrady se tedy od dubna 2011 rozkládají na ploše téměř 30 hektarů a jsou přístupné celoročně.</a:t>
            </a:r>
          </a:p>
          <a:p>
            <a:pPr marL="0" indent="0">
              <a:buNone/>
            </a:pPr>
            <a:r>
              <a:rPr lang="cs-CZ" sz="2000" u="sng" dirty="0" smtClean="0"/>
              <a:t>Expoziční celky:</a:t>
            </a:r>
          </a:p>
          <a:p>
            <a:r>
              <a:rPr lang="cs-CZ" sz="1400" dirty="0" smtClean="0"/>
              <a:t>Kromě </a:t>
            </a:r>
            <a:r>
              <a:rPr lang="cs-CZ" sz="1400" dirty="0" smtClean="0"/>
              <a:t>návštěvníky </a:t>
            </a:r>
            <a:r>
              <a:rPr lang="cs-CZ" sz="1400" dirty="0" smtClean="0"/>
              <a:t>hojně navštěvované </a:t>
            </a:r>
            <a:r>
              <a:rPr lang="cs-CZ" sz="1400" b="1" u="sng" dirty="0" smtClean="0"/>
              <a:t>Ornamentální zahrady </a:t>
            </a:r>
            <a:r>
              <a:rPr lang="cs-CZ" sz="1400" dirty="0" smtClean="0"/>
              <a:t>(1992) a </a:t>
            </a:r>
            <a:r>
              <a:rPr lang="cs-CZ" sz="1400" b="1" u="sng" dirty="0" smtClean="0"/>
              <a:t>Japonské zahrady </a:t>
            </a:r>
            <a:r>
              <a:rPr lang="cs-CZ" sz="1400" dirty="0" smtClean="0"/>
              <a:t>(1997)</a:t>
            </a:r>
            <a:br>
              <a:rPr lang="cs-CZ" sz="1400" dirty="0" smtClean="0"/>
            </a:br>
            <a:r>
              <a:rPr lang="cs-CZ" sz="1400" dirty="0" smtClean="0"/>
              <a:t>byly zpřístupněny tyto expoziční celky:</a:t>
            </a:r>
            <a:endParaRPr lang="cs-CZ" sz="1400" dirty="0"/>
          </a:p>
          <a:p>
            <a:r>
              <a:rPr lang="cs-CZ" sz="1400" b="1" u="sng" dirty="0" smtClean="0"/>
              <a:t>Stráň</a:t>
            </a:r>
            <a:r>
              <a:rPr lang="cs-CZ" sz="1400" dirty="0" smtClean="0"/>
              <a:t> (charakter stepi)</a:t>
            </a:r>
          </a:p>
          <a:p>
            <a:r>
              <a:rPr lang="cs-CZ" sz="1400" b="1" u="sng" dirty="0" smtClean="0"/>
              <a:t>Pivoňková louka</a:t>
            </a:r>
          </a:p>
          <a:p>
            <a:r>
              <a:rPr lang="cs-CZ" sz="1400" b="1" u="sng" dirty="0" smtClean="0"/>
              <a:t>Stínomilné trvalky</a:t>
            </a:r>
            <a:r>
              <a:rPr lang="cs-CZ" sz="1400" dirty="0"/>
              <a:t> </a:t>
            </a:r>
            <a:r>
              <a:rPr lang="cs-CZ" sz="1400" dirty="0" smtClean="0"/>
              <a:t>a </a:t>
            </a:r>
            <a:r>
              <a:rPr lang="cs-CZ" sz="1400" b="1" u="sng" dirty="0" smtClean="0"/>
              <a:t>Stálezelené dřeviny</a:t>
            </a:r>
          </a:p>
          <a:p>
            <a:r>
              <a:rPr lang="cs-CZ" sz="1400" b="1" u="sng" dirty="0" smtClean="0"/>
              <a:t>Severoamerická </a:t>
            </a:r>
            <a:r>
              <a:rPr lang="cs-CZ" sz="1400" b="1" u="sng" dirty="0" err="1" smtClean="0"/>
              <a:t>polopušť</a:t>
            </a:r>
            <a:r>
              <a:rPr lang="cs-CZ" sz="1400" dirty="0" smtClean="0"/>
              <a:t>-svět sukulentů a kaktusů</a:t>
            </a:r>
          </a:p>
          <a:p>
            <a:r>
              <a:rPr lang="cs-CZ" sz="1400" b="1" u="sng" dirty="0" smtClean="0"/>
              <a:t>Mokřad a jezero</a:t>
            </a:r>
            <a:r>
              <a:rPr lang="cs-CZ" sz="1400" dirty="0" smtClean="0"/>
              <a:t>-výskyt žab čolků</a:t>
            </a:r>
          </a:p>
          <a:p>
            <a:r>
              <a:rPr lang="cs-CZ" sz="1400" b="1" u="sng" dirty="0" smtClean="0"/>
              <a:t>Lesní biotopy východní Asie</a:t>
            </a:r>
          </a:p>
          <a:p>
            <a:r>
              <a:rPr lang="cs-CZ" sz="1400" b="1" u="sng" dirty="0" smtClean="0"/>
              <a:t>Lesní biotopy </a:t>
            </a:r>
            <a:r>
              <a:rPr lang="cs-CZ" sz="1400" b="1" u="sng" dirty="0" err="1" smtClean="0"/>
              <a:t>Severni</a:t>
            </a:r>
            <a:r>
              <a:rPr lang="cs-CZ" sz="1400" b="1" u="sng" dirty="0" smtClean="0"/>
              <a:t> Ameriky</a:t>
            </a:r>
            <a:r>
              <a:rPr lang="cs-CZ" sz="1400" dirty="0" smtClean="0"/>
              <a:t>-dřeviny</a:t>
            </a:r>
          </a:p>
          <a:p>
            <a:pPr marL="0" indent="0">
              <a:buNone/>
            </a:pPr>
            <a:endParaRPr lang="cs-CZ" sz="1400" b="1" u="sng" dirty="0"/>
          </a:p>
          <a:p>
            <a:pPr marL="0" indent="0">
              <a:buNone/>
            </a:pPr>
            <a:endParaRPr lang="cs-CZ" sz="2000" b="1" u="sng" dirty="0"/>
          </a:p>
          <a:p>
            <a:pPr marL="0" indent="0">
              <a:buNone/>
            </a:pPr>
            <a:endParaRPr lang="cs-CZ" sz="2000" b="1" u="sng" dirty="0" smtClean="0"/>
          </a:p>
          <a:p>
            <a:pPr marL="0" indent="0">
              <a:buNone/>
            </a:pPr>
            <a:endParaRPr lang="cs-CZ" sz="2000" b="1" u="sng" dirty="0" smtClean="0"/>
          </a:p>
          <a:p>
            <a:endParaRPr lang="cs-CZ" sz="1400" b="1" u="sng" dirty="0"/>
          </a:p>
        </p:txBody>
      </p:sp>
      <p:pic>
        <p:nvPicPr>
          <p:cNvPr id="2050" name="Picture 2" descr="C:\Users\Ucebna\Desktop\Botanická zahrada 2015\IMG_6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73150"/>
            <a:ext cx="3952875" cy="29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9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336704"/>
          </a:xfrm>
        </p:spPr>
        <p:txBody>
          <a:bodyPr/>
          <a:lstStyle/>
          <a:p>
            <a:pPr marL="0" indent="0">
              <a:buNone/>
            </a:pPr>
            <a:r>
              <a:rPr lang="cs-CZ" sz="2000" b="1" u="sng" dirty="0" smtClean="0"/>
              <a:t>Ornamentální zahrada:</a:t>
            </a:r>
          </a:p>
          <a:p>
            <a:pPr marL="0" indent="0">
              <a:buNone/>
            </a:pPr>
            <a:r>
              <a:rPr lang="cs-CZ" sz="1400" dirty="0" smtClean="0"/>
              <a:t>Tato část patří k nejstarším v botanické zahradě.</a:t>
            </a:r>
          </a:p>
          <a:p>
            <a:pPr marL="0" indent="0">
              <a:buNone/>
            </a:pPr>
            <a:r>
              <a:rPr lang="cs-CZ" sz="1400" dirty="0" smtClean="0"/>
              <a:t>Byla zpřístupněna v roce 1992 a stala se srdcem všeho dění.</a:t>
            </a:r>
          </a:p>
          <a:p>
            <a:pPr marL="0" indent="0">
              <a:buNone/>
            </a:pPr>
            <a:r>
              <a:rPr lang="cs-CZ" sz="1400" dirty="0" smtClean="0"/>
              <a:t>Jsou zde:</a:t>
            </a:r>
          </a:p>
          <a:p>
            <a:r>
              <a:rPr lang="cs-CZ" sz="1400" b="1" dirty="0" smtClean="0"/>
              <a:t>Dřeviny </a:t>
            </a:r>
            <a:r>
              <a:rPr lang="cs-CZ" sz="1400" dirty="0" smtClean="0"/>
              <a:t>(sekvojovec obrovský)</a:t>
            </a:r>
          </a:p>
          <a:p>
            <a:r>
              <a:rPr lang="cs-CZ" sz="1400" b="1" dirty="0" smtClean="0"/>
              <a:t>Trvalky, okrasné trávy</a:t>
            </a:r>
          </a:p>
          <a:p>
            <a:r>
              <a:rPr lang="cs-CZ" sz="1400" b="1" dirty="0" smtClean="0"/>
              <a:t>Léčivé rostliny</a:t>
            </a:r>
          </a:p>
          <a:p>
            <a:r>
              <a:rPr lang="cs-CZ" sz="1400" b="1" dirty="0" err="1" smtClean="0"/>
              <a:t>Skalničkový</a:t>
            </a:r>
            <a:r>
              <a:rPr lang="cs-CZ" sz="1400" b="1" dirty="0" smtClean="0"/>
              <a:t> skleník</a:t>
            </a:r>
          </a:p>
          <a:p>
            <a:pPr marL="0" indent="0">
              <a:buNone/>
            </a:pPr>
            <a:endParaRPr lang="cs-CZ" sz="2000" b="1" u="sng" dirty="0" smtClean="0"/>
          </a:p>
          <a:p>
            <a:pPr marL="0" indent="0">
              <a:buNone/>
            </a:pPr>
            <a:r>
              <a:rPr lang="cs-CZ" sz="2000" b="1" u="sng" dirty="0" smtClean="0"/>
              <a:t>Japonská zahrada:</a:t>
            </a:r>
          </a:p>
          <a:p>
            <a:pPr marL="0" indent="0">
              <a:buNone/>
            </a:pPr>
            <a:r>
              <a:rPr lang="cs-CZ" sz="1400" dirty="0" smtClean="0"/>
              <a:t>Byla otevřena v roce 1997.</a:t>
            </a:r>
          </a:p>
          <a:p>
            <a:pPr marL="0" indent="0">
              <a:buNone/>
            </a:pPr>
            <a:r>
              <a:rPr lang="cs-CZ" sz="1400" dirty="0" smtClean="0"/>
              <a:t>Je tvořena ze dvou částí.</a:t>
            </a:r>
          </a:p>
          <a:p>
            <a:pPr marL="0" indent="0">
              <a:buNone/>
            </a:pPr>
            <a:r>
              <a:rPr lang="cs-CZ" sz="1400" dirty="0" smtClean="0"/>
              <a:t>První přestavuje horskou krajinu s chýší a jezírkem.</a:t>
            </a:r>
          </a:p>
          <a:p>
            <a:pPr marL="0" indent="0">
              <a:buNone/>
            </a:pPr>
            <a:r>
              <a:rPr lang="cs-CZ" sz="1400" dirty="0" smtClean="0"/>
              <a:t>Ve druhé části jsou shromažďovány rostliny z Číny a Japonska.</a:t>
            </a:r>
          </a:p>
          <a:p>
            <a:pPr marL="0" indent="0">
              <a:buNone/>
            </a:pPr>
            <a:r>
              <a:rPr lang="cs-CZ" sz="1400" dirty="0" smtClean="0"/>
              <a:t>Základními prvky zahrady jsou voda, kámen a rostliny.</a:t>
            </a:r>
          </a:p>
          <a:p>
            <a:pPr marL="0" indent="0">
              <a:buNone/>
            </a:pPr>
            <a:r>
              <a:rPr lang="cs-CZ" sz="1400" dirty="0" smtClean="0"/>
              <a:t>Konají se zde výstavy bonsají.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2000" b="1" u="sng" dirty="0" smtClean="0"/>
              <a:t>Plány, výstavba</a:t>
            </a:r>
          </a:p>
          <a:p>
            <a:pPr marL="0" indent="0">
              <a:buNone/>
            </a:pPr>
            <a:r>
              <a:rPr lang="cs-CZ" sz="1400" dirty="0" smtClean="0">
                <a:effectLst/>
              </a:rPr>
              <a:t>Cílem je vybudovat zde do roku 2017 moderní botanickou zahradu na úrovni evropských a světových standardů.</a:t>
            </a:r>
            <a:endParaRPr lang="cs-CZ" sz="1400" b="1" u="sng" dirty="0" smtClean="0"/>
          </a:p>
          <a:p>
            <a:pPr marL="0" indent="0">
              <a:buNone/>
            </a:pPr>
            <a:r>
              <a:rPr lang="cs-CZ" sz="1400" dirty="0" smtClean="0"/>
              <a:t>Podle plánu je připravována výstavba v blízkosti skleníku Fata Morgana, výstavba nového skleníku pro cibuloviny a masožravé rostliny a také výstavba administrativní budovy.</a:t>
            </a:r>
          </a:p>
          <a:p>
            <a:pPr marL="0" indent="0">
              <a:buNone/>
            </a:pPr>
            <a:endParaRPr lang="cs-CZ" sz="1400" dirty="0" smtClean="0"/>
          </a:p>
          <a:p>
            <a:endParaRPr lang="cs-CZ" sz="1400" b="1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C:\Users\Ucebna\Desktop\Botanická zahrada 2015\IMG_6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89040"/>
            <a:ext cx="1944216" cy="129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cebna\Desktop\Botanická zahrada 2015\IMG_6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1858849" cy="133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cebna\Desktop\Botanická zahrada 2015\IMG_67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81" y="114540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cebna\Desktop\Botanická zahrada 2015\IMG_67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81" y="1886713"/>
            <a:ext cx="2376264" cy="16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4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468313" y="115888"/>
            <a:ext cx="8229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u="sng" dirty="0" smtClean="0"/>
              <a:t>Zúčastnili </a:t>
            </a:r>
            <a:r>
              <a:rPr lang="cs-CZ" u="sng" dirty="0" smtClean="0"/>
              <a:t>se:</a:t>
            </a:r>
          </a:p>
          <a:p>
            <a:r>
              <a:rPr lang="cs-CZ" sz="1400" dirty="0" smtClean="0"/>
              <a:t>Mgr</a:t>
            </a:r>
            <a:r>
              <a:rPr lang="cs-CZ" sz="1400" dirty="0" smtClean="0"/>
              <a:t>. </a:t>
            </a:r>
            <a:r>
              <a:rPr lang="cs-CZ" sz="1400" smtClean="0"/>
              <a:t>Kateřina </a:t>
            </a:r>
            <a:r>
              <a:rPr lang="cs-CZ" sz="1400" smtClean="0"/>
              <a:t>Štěpánová</a:t>
            </a:r>
            <a:endParaRPr lang="cs-CZ" sz="1400" dirty="0" smtClean="0"/>
          </a:p>
          <a:p>
            <a:r>
              <a:rPr lang="cs-CZ" sz="1400" dirty="0" smtClean="0"/>
              <a:t>Mgr</a:t>
            </a:r>
            <a:r>
              <a:rPr lang="cs-CZ" sz="1400" dirty="0" smtClean="0"/>
              <a:t>. Jana Charvátová</a:t>
            </a:r>
          </a:p>
          <a:p>
            <a:endParaRPr lang="cs-CZ" sz="1400" dirty="0"/>
          </a:p>
          <a:p>
            <a:r>
              <a:rPr lang="cs-CZ" sz="1400" dirty="0" smtClean="0"/>
              <a:t>Pastorková </a:t>
            </a:r>
            <a:r>
              <a:rPr lang="cs-CZ" sz="1400" dirty="0" smtClean="0"/>
              <a:t>Nikol</a:t>
            </a:r>
          </a:p>
          <a:p>
            <a:r>
              <a:rPr lang="cs-CZ" sz="1400" dirty="0" err="1" smtClean="0"/>
              <a:t>Tupeci</a:t>
            </a:r>
            <a:r>
              <a:rPr lang="cs-CZ" sz="1400" dirty="0" smtClean="0"/>
              <a:t> Isabella</a:t>
            </a:r>
            <a:endParaRPr lang="cs-CZ" sz="1400" dirty="0" smtClean="0"/>
          </a:p>
          <a:p>
            <a:r>
              <a:rPr lang="cs-CZ" sz="1400" dirty="0" smtClean="0"/>
              <a:t>Dvorská </a:t>
            </a:r>
            <a:r>
              <a:rPr lang="cs-CZ" sz="1400" dirty="0" smtClean="0"/>
              <a:t>Nela</a:t>
            </a:r>
          </a:p>
          <a:p>
            <a:r>
              <a:rPr lang="cs-CZ" sz="1400" dirty="0" err="1" smtClean="0"/>
              <a:t>Nguyen</a:t>
            </a:r>
            <a:r>
              <a:rPr lang="cs-CZ" sz="1400" dirty="0" smtClean="0"/>
              <a:t> </a:t>
            </a:r>
            <a:r>
              <a:rPr lang="cs-CZ" sz="1400" dirty="0" smtClean="0"/>
              <a:t>Thanh </a:t>
            </a:r>
            <a:r>
              <a:rPr lang="cs-CZ" sz="1400" dirty="0" err="1" smtClean="0"/>
              <a:t>Danh</a:t>
            </a:r>
            <a:endParaRPr lang="cs-CZ" sz="1400" dirty="0" smtClean="0"/>
          </a:p>
          <a:p>
            <a:r>
              <a:rPr lang="cs-CZ" sz="1400" dirty="0" err="1" smtClean="0"/>
              <a:t>Šestněva</a:t>
            </a:r>
            <a:r>
              <a:rPr lang="cs-CZ" sz="1400" dirty="0" smtClean="0"/>
              <a:t> </a:t>
            </a:r>
            <a:r>
              <a:rPr lang="cs-CZ" sz="1400" dirty="0" smtClean="0"/>
              <a:t>Aneta</a:t>
            </a:r>
          </a:p>
          <a:p>
            <a:r>
              <a:rPr lang="cs-CZ" sz="1400" dirty="0" smtClean="0"/>
              <a:t>Soukalová </a:t>
            </a:r>
            <a:r>
              <a:rPr lang="cs-CZ" sz="1400" dirty="0" smtClean="0"/>
              <a:t>Markéta</a:t>
            </a:r>
          </a:p>
          <a:p>
            <a:r>
              <a:rPr lang="cs-CZ" sz="1400" dirty="0" smtClean="0"/>
              <a:t>Teplá </a:t>
            </a:r>
            <a:r>
              <a:rPr lang="cs-CZ" sz="1400" dirty="0" smtClean="0"/>
              <a:t>Kateřina</a:t>
            </a:r>
          </a:p>
          <a:p>
            <a:r>
              <a:rPr lang="cs-CZ" sz="1400" dirty="0" smtClean="0"/>
              <a:t>Kadlecová </a:t>
            </a:r>
            <a:r>
              <a:rPr lang="cs-CZ" sz="1400" dirty="0" smtClean="0"/>
              <a:t>Ivana</a:t>
            </a:r>
          </a:p>
          <a:p>
            <a:r>
              <a:rPr lang="cs-CZ" sz="1400" dirty="0" smtClean="0"/>
              <a:t>Foltýnová </a:t>
            </a:r>
            <a:r>
              <a:rPr lang="cs-CZ" sz="1400" dirty="0" smtClean="0"/>
              <a:t>Kateřina</a:t>
            </a:r>
          </a:p>
          <a:p>
            <a:r>
              <a:rPr lang="cs-CZ" sz="1400" dirty="0" smtClean="0"/>
              <a:t>Šlehofer </a:t>
            </a:r>
            <a:r>
              <a:rPr lang="cs-CZ" sz="1400" dirty="0" smtClean="0"/>
              <a:t>Jan</a:t>
            </a:r>
          </a:p>
          <a:p>
            <a:r>
              <a:rPr lang="cs-CZ" sz="1400" dirty="0" smtClean="0"/>
              <a:t>Procházka Jiří</a:t>
            </a:r>
            <a:endParaRPr lang="cs-CZ" sz="1400" dirty="0" smtClean="0"/>
          </a:p>
          <a:p>
            <a:r>
              <a:rPr lang="cs-CZ" sz="1400" dirty="0" err="1" smtClean="0"/>
              <a:t>Protovchanskiy</a:t>
            </a:r>
            <a:r>
              <a:rPr lang="cs-CZ" sz="1400" dirty="0" smtClean="0"/>
              <a:t> Vladislav - nezúčastnil</a:t>
            </a:r>
            <a:endParaRPr lang="cs-CZ" sz="1400" dirty="0" smtClean="0"/>
          </a:p>
        </p:txBody>
      </p:sp>
      <p:pic>
        <p:nvPicPr>
          <p:cNvPr id="5" name="Picture 2" descr="C:\Users\Ucebna\Desktop\Botanická zahrada 2015\IMG_6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381642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cebna\Desktop\Botanická zahrada 2015\IMG_67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1"/>
            <a:ext cx="9144000" cy="685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7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497</Words>
  <Application>Microsoft Office PowerPoint</Application>
  <PresentationFormat>Předvádění na obrazovce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Botanická Zahrada Troja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Botanická Zahrada Trója</dc:title>
  <dc:creator>ucebna</dc:creator>
  <cp:lastModifiedBy>ucebna</cp:lastModifiedBy>
  <cp:revision>26</cp:revision>
  <dcterms:created xsi:type="dcterms:W3CDTF">2015-06-10T08:30:44Z</dcterms:created>
  <dcterms:modified xsi:type="dcterms:W3CDTF">2015-06-11T08:32:16Z</dcterms:modified>
</cp:coreProperties>
</file>