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59" r:id="rId4"/>
    <p:sldId id="257" r:id="rId5"/>
    <p:sldId id="266" r:id="rId6"/>
    <p:sldId id="263" r:id="rId7"/>
    <p:sldId id="267" r:id="rId8"/>
    <p:sldId id="262" r:id="rId9"/>
    <p:sldId id="264" r:id="rId10"/>
    <p:sldId id="265" r:id="rId11"/>
    <p:sldId id="268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5341555F-3DAB-450A-872B-235432535406}">
          <p14:sldIdLst>
            <p14:sldId id="256"/>
            <p14:sldId id="261"/>
            <p14:sldId id="259"/>
            <p14:sldId id="257"/>
            <p14:sldId id="266"/>
            <p14:sldId id="263"/>
            <p14:sldId id="267"/>
            <p14:sldId id="262"/>
            <p14:sldId id="264"/>
            <p14:sldId id="265"/>
            <p14:sldId id="268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cebna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8D7CB-9AD6-49D8-8FDF-89F8FF23310C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C48A-4539-469F-9CE4-F3F3F2E1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F1CB-96D0-4B43-B31A-3E3696DE3A86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559F8-1944-48D9-979C-B8EBBA82AD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38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559F8-1944-48D9-979C-B8EBBA82ADD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4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cs-CZ" sz="6000" dirty="0" smtClean="0"/>
              <a:t>Tři Pražské Věže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12192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Aneb </a:t>
            </a:r>
            <a:r>
              <a:rPr lang="cs-CZ" sz="2000" dirty="0" smtClean="0"/>
              <a:t>652</a:t>
            </a:r>
            <a:r>
              <a:rPr lang="cs-CZ" sz="2000" dirty="0" smtClean="0"/>
              <a:t> </a:t>
            </a:r>
            <a:r>
              <a:rPr lang="cs-CZ" sz="2000" dirty="0" smtClean="0"/>
              <a:t>schodů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164">
            <a:off x="4493771" y="3348373"/>
            <a:ext cx="4788024" cy="37240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780928"/>
            <a:ext cx="5416826" cy="4213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64">
            <a:off x="4938460" y="1911713"/>
            <a:ext cx="4115380" cy="22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Petřínská Rozhledna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20. srpna roku </a:t>
            </a:r>
            <a:r>
              <a:rPr lang="cs-CZ" dirty="0" smtClean="0"/>
              <a:t>1891 byla </a:t>
            </a:r>
            <a:r>
              <a:rPr lang="cs-CZ" dirty="0"/>
              <a:t>rozhledna </a:t>
            </a:r>
            <a:r>
              <a:rPr lang="cs-CZ" dirty="0" smtClean="0"/>
              <a:t>slavnostně otevřena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5. 7. 1938 vypukl na vrcholu rozhledny požár, jehož příčinou byl zřejmě elektrický zkrat ve výtahové kabině. Evakuováno bylo sto návštěvníků rozhledny</a:t>
            </a:r>
            <a:r>
              <a:rPr lang="cs-CZ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Je to 5x zmenšená  </a:t>
            </a:r>
            <a:r>
              <a:rPr lang="cs-CZ" dirty="0" err="1" smtClean="0"/>
              <a:t>Eiffelova</a:t>
            </a:r>
            <a:r>
              <a:rPr lang="cs-CZ" dirty="0" smtClean="0"/>
              <a:t> věž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1. května 1953 byl na rozhledně uveden do provozu televizní </a:t>
            </a:r>
            <a:r>
              <a:rPr lang="cs-CZ" dirty="0" smtClean="0"/>
              <a:t>vysílač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081636" cy="3482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4929312" cy="33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0406"/>
            <a:ext cx="2198228" cy="357981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722669"/>
            <a:ext cx="4286250" cy="41538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71400"/>
            <a:ext cx="2806030" cy="36003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857750" cy="36433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48" y="-531440"/>
            <a:ext cx="4386064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Zúčastnili se</a:t>
            </a:r>
            <a:endParaRPr lang="cs-CZ" u="sng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491188"/>
              </p:ext>
            </p:extLst>
          </p:nvPr>
        </p:nvGraphicFramePr>
        <p:xfrm>
          <a:off x="0" y="2103120"/>
          <a:ext cx="268139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396"/>
              </a:tblGrid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Naše</a:t>
                      </a:r>
                      <a:r>
                        <a:rPr lang="cs-CZ" baseline="0" dirty="0" smtClean="0"/>
                        <a:t> skupina  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Šimon</a:t>
                      </a:r>
                      <a:r>
                        <a:rPr lang="cs-CZ" baseline="0" dirty="0" smtClean="0"/>
                        <a:t> Dušek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Lukáš Roun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Adam Moravec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Lukáš </a:t>
                      </a:r>
                      <a:r>
                        <a:rPr lang="cs-CZ" dirty="0" err="1" smtClean="0"/>
                        <a:t>Manoušek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Oliver Rác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Vasil </a:t>
                      </a:r>
                      <a:r>
                        <a:rPr lang="cs-CZ" dirty="0" err="1" smtClean="0"/>
                        <a:t>Gurzhy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Vasyl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Yarema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Ruslana </a:t>
                      </a:r>
                      <a:r>
                        <a:rPr lang="cs-CZ" dirty="0" err="1" smtClean="0"/>
                        <a:t>Yeromina</a:t>
                      </a:r>
                      <a:endParaRPr lang="cs-CZ" dirty="0"/>
                    </a:p>
                  </a:txBody>
                  <a:tcPr/>
                </a:tc>
              </a:tr>
              <a:tr h="360682">
                <a:tc>
                  <a:txBody>
                    <a:bodyPr/>
                    <a:lstStyle/>
                    <a:p>
                      <a:r>
                        <a:rPr lang="cs-CZ" dirty="0" smtClean="0"/>
                        <a:t>Pavel Hrůša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Honza Job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Dima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Panashchuk</a:t>
                      </a:r>
                      <a:endParaRPr lang="cs-CZ" dirty="0"/>
                    </a:p>
                  </a:txBody>
                  <a:tcPr/>
                </a:tc>
              </a:tr>
              <a:tr h="365692">
                <a:tc>
                  <a:txBody>
                    <a:bodyPr/>
                    <a:lstStyle/>
                    <a:p>
                      <a:r>
                        <a:rPr lang="cs-CZ" dirty="0" smtClean="0"/>
                        <a:t>Daniel</a:t>
                      </a:r>
                      <a:r>
                        <a:rPr lang="cs-CZ" baseline="0" dirty="0" smtClean="0"/>
                        <a:t> Hlaváč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7" y="2060848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Program týdne</a:t>
            </a:r>
            <a:endParaRPr lang="cs-CZ" u="sng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120"/>
            <a:ext cx="9145171" cy="1853880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574437"/>
              </p:ext>
            </p:extLst>
          </p:nvPr>
        </p:nvGraphicFramePr>
        <p:xfrm>
          <a:off x="822325" y="1100138"/>
          <a:ext cx="7521576" cy="198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339"/>
                <a:gridCol w="679623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Program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u="none" dirty="0" smtClean="0"/>
                        <a:t>Staroměstská mostecká věž </a:t>
                      </a:r>
                      <a:endParaRPr lang="cs-CZ" u="none" dirty="0"/>
                    </a:p>
                  </a:txBody>
                  <a:tcPr/>
                </a:tc>
              </a:tr>
              <a:tr h="435054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Zpracovávání informací</a:t>
                      </a:r>
                    </a:p>
                  </a:txBody>
                  <a:tcPr/>
                </a:tc>
              </a:tr>
              <a:tr h="435054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Svatomikulášská</a:t>
                      </a:r>
                      <a:r>
                        <a:rPr lang="cs-CZ" baseline="0" dirty="0" smtClean="0"/>
                        <a:t> zvonice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Petřínská</a:t>
                      </a:r>
                      <a:r>
                        <a:rPr lang="cs-CZ" baseline="0" dirty="0" smtClean="0"/>
                        <a:t> rozhledna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2784871" cy="371316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86" y="1096963"/>
            <a:ext cx="2822003" cy="3713162"/>
          </a:xfrm>
        </p:spPr>
      </p:pic>
      <p:sp>
        <p:nvSpPr>
          <p:cNvPr id="8" name="TextovéPole 7"/>
          <p:cNvSpPr txBox="1"/>
          <p:nvPr/>
        </p:nvSpPr>
        <p:spPr>
          <a:xfrm>
            <a:off x="323528" y="501895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onstantia" panose="02030602050306030303" pitchFamily="18" charset="0"/>
              </a:rPr>
              <a:t>Počet </a:t>
            </a:r>
            <a:r>
              <a:rPr lang="cs-CZ" sz="1600" b="1" dirty="0" smtClean="0">
                <a:latin typeface="Constantia" panose="02030602050306030303" pitchFamily="18" charset="0"/>
              </a:rPr>
              <a:t>schodů: </a:t>
            </a:r>
            <a:r>
              <a:rPr lang="cs-CZ" sz="1600" b="1" dirty="0">
                <a:latin typeface="Constantia" panose="02030602050306030303" pitchFamily="18" charset="0"/>
              </a:rPr>
              <a:t>138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onstantia" panose="02030602050306030303" pitchFamily="18" charset="0"/>
              </a:rPr>
              <a:t>Výška nad rovinou </a:t>
            </a:r>
            <a:r>
              <a:rPr lang="cs-CZ" sz="1600" b="1" dirty="0" smtClean="0">
                <a:latin typeface="Constantia" panose="02030602050306030303" pitchFamily="18" charset="0"/>
              </a:rPr>
              <a:t>mostu: 47 </a:t>
            </a:r>
            <a:r>
              <a:rPr lang="cs-CZ" sz="1600" b="1" dirty="0">
                <a:latin typeface="Constantia" panose="02030602050306030303" pitchFamily="18" charset="0"/>
              </a:rPr>
              <a:t>metrů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onstantia" panose="02030602050306030303" pitchFamily="18" charset="0"/>
              </a:rPr>
              <a:t>Výška od hladiny Vltavy </a:t>
            </a:r>
            <a:r>
              <a:rPr lang="cs-CZ" sz="1600" b="1" dirty="0" smtClean="0">
                <a:latin typeface="Constantia" panose="02030602050306030303" pitchFamily="18" charset="0"/>
              </a:rPr>
              <a:t>:  57 </a:t>
            </a:r>
            <a:r>
              <a:rPr lang="cs-CZ" sz="1600" b="1" dirty="0">
                <a:latin typeface="Constantia" panose="02030602050306030303" pitchFamily="18" charset="0"/>
              </a:rPr>
              <a:t>metrů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Staroměstská mostecká věž</a:t>
            </a:r>
          </a:p>
        </p:txBody>
      </p:sp>
    </p:spTree>
    <p:extLst>
      <p:ext uri="{BB962C8B-B14F-4D97-AF65-F5344CB8AC3E}">
        <p14:creationId xmlns:p14="http://schemas.microsoft.com/office/powerpoint/2010/main" val="12415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Staroměstská Mostecká věž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083321" cy="37685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Věž </a:t>
            </a:r>
            <a:r>
              <a:rPr lang="cs-CZ" sz="1800" dirty="0"/>
              <a:t>byla dostavěna pravděpodobně v 70. – 80. letech 14. </a:t>
            </a:r>
            <a:r>
              <a:rPr lang="cs-CZ" sz="1800" dirty="0" smtClean="0"/>
              <a:t>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Samotná věž je postavená z pískovcových kvádrů a její střecha je pokryta břidlicovými pláty. Věž je prolomena typickým gotickým </a:t>
            </a:r>
            <a:r>
              <a:rPr lang="cs-CZ" sz="1800" dirty="0" smtClean="0"/>
              <a:t>lomeným </a:t>
            </a:r>
            <a:r>
              <a:rPr lang="cs-CZ" sz="1800" dirty="0"/>
              <a:t>obloukem brány, kterou bylo možné v minulosti uzavírat</a:t>
            </a:r>
            <a:r>
              <a:rPr lang="cs-CZ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Staroměstská mostecká věž je považována za jednu z nejkrásnějších gotických staveb v </a:t>
            </a:r>
            <a:r>
              <a:rPr lang="cs-CZ" sz="1800" dirty="0" smtClean="0"/>
              <a:t>Evropě.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 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6006"/>
            <a:ext cx="1987996" cy="29819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76006"/>
            <a:ext cx="2029155" cy="30437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62" y="3876006"/>
            <a:ext cx="2239039" cy="29819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64289" y="342900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26" y="3471664"/>
            <a:ext cx="4475989" cy="335699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" y="3356992"/>
            <a:ext cx="4668011" cy="35010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18" y="0"/>
            <a:ext cx="2673782" cy="35650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6" y="-2279"/>
            <a:ext cx="2673782" cy="35650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3" y="-15625"/>
            <a:ext cx="3796436" cy="33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Svatomikulášská městská zvonice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05"/>
            <a:ext cx="2102818" cy="3543250"/>
          </a:xfrm>
        </p:spPr>
      </p:pic>
      <p:sp>
        <p:nvSpPr>
          <p:cNvPr id="5" name="TextovéPole 4"/>
          <p:cNvSpPr txBox="1"/>
          <p:nvPr/>
        </p:nvSpPr>
        <p:spPr>
          <a:xfrm>
            <a:off x="426375" y="5157192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Počet </a:t>
            </a:r>
            <a:r>
              <a:rPr lang="cs-CZ" sz="1600" dirty="0" smtClean="0"/>
              <a:t>schodů</a:t>
            </a:r>
            <a:r>
              <a:rPr lang="cs-CZ" dirty="0" smtClean="0"/>
              <a:t>: 215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Výška věže: 65m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79713"/>
            <a:ext cx="2225904" cy="3600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1547870"/>
            <a:ext cx="2304256" cy="36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35" y="3304958"/>
            <a:ext cx="4773082" cy="35798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67" y="0"/>
            <a:ext cx="51435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33" y="-603448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Svatomikulášská městská zvonice 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26" y="3982228"/>
            <a:ext cx="4407474" cy="29000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228"/>
            <a:ext cx="4736526" cy="288032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43391" y="908720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Stavbu navrhl a postavil významný barokní architekt Kilián </a:t>
            </a:r>
            <a:r>
              <a:rPr lang="cs-CZ" dirty="0" err="1"/>
              <a:t>lgnác</a:t>
            </a:r>
            <a:r>
              <a:rPr lang="cs-CZ" dirty="0"/>
              <a:t> </a:t>
            </a:r>
            <a:r>
              <a:rPr lang="cs-CZ" dirty="0" err="1" smtClean="0"/>
              <a:t>Dienzenhofer</a:t>
            </a:r>
            <a:r>
              <a:rPr lang="cs-CZ" dirty="0" smtClean="0"/>
              <a:t>. </a:t>
            </a:r>
            <a:r>
              <a:rPr lang="cs-CZ" dirty="0"/>
              <a:t>Věž byla stavebně dokončena již roku 1752, i když oficiálně se datuje ukončení prací až k roku 1755. Dva roky na to byla budova poškozena při pruském obléhání Prahy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Výška věže </a:t>
            </a:r>
            <a:r>
              <a:rPr lang="cs-CZ" dirty="0" smtClean="0"/>
              <a:t>je 65 m </a:t>
            </a:r>
            <a:r>
              <a:rPr lang="cs-CZ" dirty="0"/>
              <a:t>a je </a:t>
            </a:r>
            <a:r>
              <a:rPr lang="cs-CZ" dirty="0" smtClean="0"/>
              <a:t>přístupná </a:t>
            </a:r>
            <a:r>
              <a:rPr lang="cs-CZ" dirty="0"/>
              <a:t>po 215 schodech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Ačkoli se může na první pohled zdát, že věž náleží ke kostelu sv. Mikuláše, nepatřila nikdy církvi, ale byla vždy součástí obecního majetku Malé Strany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Sloužilo jako pozorovatelna </a:t>
            </a:r>
            <a:r>
              <a:rPr lang="cs-CZ" dirty="0" err="1" smtClean="0"/>
              <a:t>StB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pPr algn="ctr"/>
            <a:r>
              <a:rPr lang="cs-CZ" u="sng" dirty="0" smtClean="0"/>
              <a:t>Petřínská Rozhledna 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4420"/>
            <a:ext cx="2232404" cy="363546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84154"/>
            <a:ext cx="3305944" cy="36354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06" y="1354020"/>
            <a:ext cx="2771800" cy="369573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23528" y="5445224"/>
            <a:ext cx="2422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Výška věže: 65,5m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Počet schodů: 299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Věž váží: 175 tun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3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343</TotalTime>
  <Words>314</Words>
  <Application>Microsoft Office PowerPoint</Application>
  <PresentationFormat>Předvádění na obrazovce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Franklin Gothic Book</vt:lpstr>
      <vt:lpstr>Franklin Gothic Medium</vt:lpstr>
      <vt:lpstr>Tunga</vt:lpstr>
      <vt:lpstr>Wingdings</vt:lpstr>
      <vt:lpstr>Úhly</vt:lpstr>
      <vt:lpstr>Tři Pražské Věže</vt:lpstr>
      <vt:lpstr>Program týdne</vt:lpstr>
      <vt:lpstr>Staroměstská mostecká věž</vt:lpstr>
      <vt:lpstr>Staroměstská Mostecká věž </vt:lpstr>
      <vt:lpstr>Prezentace aplikace PowerPoint</vt:lpstr>
      <vt:lpstr>Svatomikulášská městská zvonice </vt:lpstr>
      <vt:lpstr>Prezentace aplikace PowerPoint</vt:lpstr>
      <vt:lpstr>Svatomikulášská městská zvonice </vt:lpstr>
      <vt:lpstr>Petřínská Rozhledna </vt:lpstr>
      <vt:lpstr>Petřínská Rozhledna </vt:lpstr>
      <vt:lpstr>Prezentace aplikace PowerPoint</vt:lpstr>
      <vt:lpstr>Zúčastnili 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Pražské Věže</dc:title>
  <dc:creator>Učebna</dc:creator>
  <cp:lastModifiedBy>Učebna 312</cp:lastModifiedBy>
  <cp:revision>30</cp:revision>
  <dcterms:created xsi:type="dcterms:W3CDTF">2015-06-08T10:23:15Z</dcterms:created>
  <dcterms:modified xsi:type="dcterms:W3CDTF">2015-06-11T09:27:39Z</dcterms:modified>
</cp:coreProperties>
</file>